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93" r:id="rId3"/>
    <p:sldId id="315" r:id="rId4"/>
    <p:sldId id="313" r:id="rId5"/>
    <p:sldId id="309" r:id="rId6"/>
    <p:sldId id="292" r:id="rId7"/>
    <p:sldId id="306" r:id="rId8"/>
    <p:sldId id="333" r:id="rId9"/>
    <p:sldId id="332" r:id="rId10"/>
    <p:sldId id="335" r:id="rId11"/>
    <p:sldId id="336" r:id="rId12"/>
    <p:sldId id="345" r:id="rId13"/>
    <p:sldId id="298" r:id="rId14"/>
    <p:sldId id="294" r:id="rId15"/>
    <p:sldId id="297" r:id="rId16"/>
    <p:sldId id="328" r:id="rId17"/>
    <p:sldId id="305" r:id="rId18"/>
    <p:sldId id="329" r:id="rId19"/>
    <p:sldId id="323" r:id="rId20"/>
    <p:sldId id="347" r:id="rId21"/>
    <p:sldId id="279" r:id="rId22"/>
    <p:sldId id="320" r:id="rId23"/>
    <p:sldId id="304" r:id="rId24"/>
    <p:sldId id="300" r:id="rId25"/>
    <p:sldId id="338" r:id="rId26"/>
    <p:sldId id="316" r:id="rId27"/>
    <p:sldId id="339" r:id="rId28"/>
    <p:sldId id="340" r:id="rId29"/>
    <p:sldId id="302" r:id="rId30"/>
    <p:sldId id="330" r:id="rId31"/>
    <p:sldId id="341" r:id="rId32"/>
    <p:sldId id="307" r:id="rId33"/>
    <p:sldId id="348" r:id="rId34"/>
    <p:sldId id="349" r:id="rId35"/>
    <p:sldId id="286" r:id="rId36"/>
    <p:sldId id="342" r:id="rId37"/>
    <p:sldId id="34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99"/>
    <a:srgbClr val="FFFF66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187" autoAdjust="0"/>
    <p:restoredTop sz="94660"/>
  </p:normalViewPr>
  <p:slideViewPr>
    <p:cSldViewPr>
      <p:cViewPr>
        <p:scale>
          <a:sx n="73" d="100"/>
          <a:sy n="73" d="100"/>
        </p:scale>
        <p:origin x="-1992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FFFF9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gif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.jpe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s-rostok-anna.nub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внутренняя память 8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714480" y="428604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785926"/>
            <a:ext cx="785818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none" spc="0" dirty="0" smtClean="0">
              <a:ln w="24500" cmpd="dbl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cap="none" spc="0" dirty="0" smtClean="0">
                <a:ln w="24500" cmpd="dbl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«СКУЛЬПТОР ЛИЧНОСТИ»</a:t>
            </a:r>
          </a:p>
          <a:p>
            <a:pPr algn="ctr"/>
            <a:endParaRPr lang="ru-RU" sz="2800" b="1" dirty="0" smtClean="0">
              <a:ln w="24500" cmpd="dbl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24500" cmpd="dbl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cap="none" spc="0" dirty="0" smtClean="0">
                <a:ln w="24500" cmpd="dbl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аправление регионального проекта</a:t>
            </a:r>
          </a:p>
          <a:p>
            <a:pPr algn="ctr"/>
            <a:r>
              <a:rPr lang="ru-RU" sz="2800" b="1" dirty="0" smtClean="0">
                <a:ln w="24500" cmpd="dbl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«Сад детских инициатив»</a:t>
            </a:r>
            <a:endParaRPr lang="ru-RU" sz="2800" b="1" cap="none" spc="0" dirty="0">
              <a:ln w="24500" cmpd="dbl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брать в презентацию\IMG_20191210_122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42852"/>
            <a:ext cx="2786082" cy="3714776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I:\брать в презентацию\л28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214282" y="214290"/>
            <a:ext cx="2601517" cy="346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4" descr="IMG_20181112_095238.jpg"/>
          <p:cNvPicPr>
            <a:picLocks noChangeAspect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142844" y="3929066"/>
            <a:ext cx="2089150" cy="2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7" descr="IMG_20181112_095104.jpg"/>
          <p:cNvPicPr>
            <a:picLocks noChangeAspect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2357422" y="3929066"/>
            <a:ext cx="2089562" cy="278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5" descr="IMG_20181112_143120.jpg"/>
          <p:cNvPicPr>
            <a:picLocks noChangeAspect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0" y="3929066"/>
            <a:ext cx="2107406" cy="280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9" descr="IMG_7260.JPG"/>
          <p:cNvPicPr>
            <a:picLocks noChangeAspect="1"/>
          </p:cNvPicPr>
          <p:nvPr/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 bwMode="auto">
          <a:xfrm>
            <a:off x="6786578" y="3929066"/>
            <a:ext cx="208956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8194" name="Picture 2" descr="I:\брать в презентацию\л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2928926" y="1071546"/>
            <a:ext cx="3214710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I:\брать в презентацию\Светлана Евгеньевна с детьми  Паша, Аня. Петя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143636" y="1000108"/>
            <a:ext cx="289323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I:\брать в презентацию\20191107_170932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35687" y="1071546"/>
            <a:ext cx="2839661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10242" name="Picture 2" descr="I:\брать в презентацию\л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208956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I:\брать в презентацию\л17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214686"/>
            <a:ext cx="2196719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I:\брать в презентацию\л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142852"/>
            <a:ext cx="2208608" cy="294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 descr="I:\брать в презентацию\IMG_08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142852"/>
            <a:ext cx="3397203" cy="2547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 descr="I:\брать в презентацию\IMG_38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2852"/>
            <a:ext cx="3071834" cy="230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2" descr="I:\брать в презентацию\АКЦИЯ СПАСЕМ ЛЕС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4714876" y="3286124"/>
            <a:ext cx="3778205" cy="2833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Таблица   планирования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357290" y="1071546"/>
          <a:ext cx="7429551" cy="4844074"/>
        </p:xfrm>
        <a:graphic>
          <a:graphicData uri="http://schemas.openxmlformats.org/drawingml/2006/table">
            <a:tbl>
              <a:tblPr/>
              <a:tblGrid>
                <a:gridCol w="2500685"/>
                <a:gridCol w="2464433"/>
                <a:gridCol w="2464433"/>
              </a:tblGrid>
              <a:tr h="4439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образовательного события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Приоритетное направление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Время реализации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Цель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Планируемый результат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926">
                <a:tc row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Содержание образовательного события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Задачи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Формы работы с детьми, педагогические технологии</a:t>
                      </a:r>
                      <a:r>
                        <a:rPr lang="ru-RU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пн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вт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чт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пт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РППС</a:t>
                      </a:r>
                      <a:r>
                        <a:rPr lang="ru-RU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67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Взаимодействие с родителями/ социальным окружением</a:t>
                      </a:r>
                      <a:r>
                        <a:rPr lang="ru-RU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Итоговое мероприятие</a:t>
                      </a:r>
                      <a:r>
                        <a:rPr lang="ru-RU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</a:endParaRPr>
                    </a:p>
                  </a:txBody>
                  <a:tcPr marL="31115" marR="31115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Технология «План –Дело – Анализ»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85860"/>
            <a:ext cx="7872442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Структура дня: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 совет (утро)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Ведение «Паутинок образовательного события». Фиксация детских интересов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Технология «Модель трех вопросов»  (Что мы знаем? Что мы хотим узнать? Что сделать, чтобы узнать?)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педагогом  открытых студий,  материала в  групповых центрах активности.  Осуществление детского выбора и его фиксация – планирование деятельности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Совместная с педагогом и самостоятельная деятельность детей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Презентация результатов деятельности на Итоговом совете (рефлексивном круге),  построение  планов на следующий день (вечер)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Заполнение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чек-листов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 детских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достижений</a:t>
            </a:r>
          </a:p>
          <a:p>
            <a:pPr>
              <a:buFont typeface="Wingdings" pitchFamily="2" charset="2"/>
              <a:buChar char="§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4098" name="Picture 2" descr="I:\брать в презентацию\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000100" y="214290"/>
            <a:ext cx="7929618" cy="594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5122" name="Picture 2" descr="I:\брать в презентацию\1540572466957_3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0000" contrast="-10000"/>
          </a:blip>
          <a:srcRect/>
          <a:stretch>
            <a:fillRect/>
          </a:stretch>
        </p:blipFill>
        <p:spPr bwMode="auto">
          <a:xfrm>
            <a:off x="5143504" y="1214422"/>
            <a:ext cx="3804073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I:\брать в презентацию\IMG_1271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 rot="10800000">
            <a:off x="1071538" y="357166"/>
            <a:ext cx="3952903" cy="296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000100" y="714355"/>
          <a:ext cx="8001056" cy="5570625"/>
        </p:xfrm>
        <a:graphic>
          <a:graphicData uri="http://schemas.openxmlformats.org/drawingml/2006/table">
            <a:tbl>
              <a:tblPr/>
              <a:tblGrid>
                <a:gridCol w="4000110"/>
                <a:gridCol w="4000946"/>
              </a:tblGrid>
              <a:tr h="6024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latin typeface="Times New Roman"/>
                          <a:ea typeface="Times New Roman"/>
                          <a:cs typeface="Times New Roman"/>
                        </a:rPr>
                        <a:t>2 неделя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(Индивидуализация образовательного процесса.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Поддержка и реализация инициатив)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latin typeface="Times New Roman"/>
                          <a:ea typeface="Times New Roman"/>
                          <a:cs typeface="Times New Roman"/>
                        </a:rPr>
                        <a:t>Работа педагога в зоне ближайшего развития детей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7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Технология «Детский совет»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Поддержание эмоционального благополучия, настрой и мотивация на деятельность, рефлексия хода реализации индивидуального образовательного маршрута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1256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Образовательная деятельность: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педагогическое сопровождение реализации детских  инициатив, замыслов  в студиях, клубах, секциях;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ООД по музыкальному и физическому развитию по расписанию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реализации детской   разнонаправленной активности, проектной деятельности.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Получение опыта разновозрастного общения.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Получение образовательных продуктов и результатов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973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Совместная и индивидуальная деятельность детей в групповых центрах активности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Продолжение самостоятельных игровых занятий в центрах активности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590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Привлечение социальных партнеров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совместных мероприятий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10771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Подведение итогов образовательного события.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 Оформление результатов детской деятельности.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тематического «Клубного часа».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Презентация результатов образовательного события.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Заполнение детских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портфолио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достижений.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7181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latin typeface="Times New Roman"/>
                          <a:ea typeface="Times New Roman"/>
                          <a:cs typeface="Times New Roman"/>
                        </a:rPr>
                        <a:t>Дети: самореализация, активность,  рефлексия (самоанализ, самооценка, осознание своей индивидуальности),   развитие навыков в различных видах деятельности.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latin typeface="Times New Roman"/>
                          <a:ea typeface="Times New Roman"/>
                          <a:cs typeface="Times New Roman"/>
                        </a:rPr>
                        <a:t>Взрослые: педагогическая рефлексия; фиксация индивидуальных достижений воспитанников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4400" y="285728"/>
            <a:ext cx="82296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МОДЕЛЬ ОРГАНИЗАЦИИ ОБРАЗОВАТЕЛЬНОЙ ДЕЯТЕЛЬНОСТИ	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I:\брать в презентацию\IMG_1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571876"/>
            <a:ext cx="3206701" cy="240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4" name="Picture 8" descr="I:\брать в презентацию\IMG_2656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14282" y="428604"/>
            <a:ext cx="3397203" cy="2547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5" name="Picture 9" descr="I:\брать в презентацию\IMG_1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57166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6" name="Picture 10" descr="I:\брать в презентацию\IMG_6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982838"/>
            <a:ext cx="2500330" cy="1875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7" name="Picture 11" descr="I:\брать в презентацию\IMG-20190401-WA00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571876"/>
            <a:ext cx="3286148" cy="246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9" name="Picture 13" descr="I:\брать в презентацию\экскурссия в краеведческий музе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214422"/>
            <a:ext cx="2500330" cy="166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30" name="Picture 14" descr="I:\брать в презентацию\Побывать в настоящей лаборатори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928934"/>
            <a:ext cx="2500330" cy="187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6" name="Picture 2" descr="I:\брать в презентацию\IMG_6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2000264" cy="150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I:\брать в презентацию\IMG_6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52"/>
            <a:ext cx="2000355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I:\брать в презентацию\IMG_6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42852"/>
            <a:ext cx="2000354" cy="150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I:\брать в презентацию\IMG_66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42852"/>
            <a:ext cx="2000264" cy="150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I:\брать в презентацию\IMG-20190422-WA0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26" y="1928802"/>
            <a:ext cx="3157534" cy="236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2" name="Picture 8" descr="I:\брать в презентацию\IMG-20181109-WA005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3786190"/>
            <a:ext cx="2047872" cy="273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3" name="Picture 9" descr="I:\брать в презентацию\IMG-20181109-WA01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785926"/>
            <a:ext cx="2476517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4" name="Picture 10" descr="I:\брать в презентацию\IMG-20181109-WA009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8860" y="4572008"/>
            <a:ext cx="2539995" cy="190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5" name="Picture 11" descr="I:\брать в презентацию\IMG-20190123-WA001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15140" y="1857364"/>
            <a:ext cx="2245816" cy="399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1" name="Picture 7" descr="I:\брать в презентацию\IMG-20181109-WA001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3504" y="4572008"/>
            <a:ext cx="2444739" cy="183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4714876" y="2500306"/>
            <a:ext cx="3748087" cy="8636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Платформа личностного развития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4714876" y="3429000"/>
            <a:ext cx="3786214" cy="1749423"/>
          </a:xfrm>
          <a:prstGeom prst="roundRect">
            <a:avLst>
              <a:gd name="adj" fmla="val 16667"/>
            </a:avLst>
          </a:prstGeom>
          <a:solidFill>
            <a:srgbClr val="C2D69B"/>
          </a:solidFill>
          <a:ln w="9525">
            <a:solidFill>
              <a:srgbClr val="4E612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Модель организации образовательной деятельности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4714876" y="5286388"/>
            <a:ext cx="3714776" cy="649286"/>
          </a:xfrm>
          <a:prstGeom prst="roundRect">
            <a:avLst>
              <a:gd name="adj" fmla="val 16667"/>
            </a:avLst>
          </a:prstGeom>
          <a:solidFill>
            <a:srgbClr val="CCC0D9"/>
          </a:solidFill>
          <a:ln w="9525">
            <a:solidFill>
              <a:srgbClr val="5F497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Студийная организация образовательного пространства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4786314" y="4143380"/>
            <a:ext cx="1790700" cy="962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Совместное детско-взрослое проектирование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6643702" y="4143380"/>
            <a:ext cx="1790700" cy="962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Семья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социокультурное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окружение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5" name="AutoShape 1"/>
          <p:cNvSpPr>
            <a:spLocks noChangeArrowheads="1"/>
          </p:cNvSpPr>
          <p:nvPr/>
        </p:nvSpPr>
        <p:spPr bwMode="auto">
          <a:xfrm rot="11194222">
            <a:off x="8418132" y="4321113"/>
            <a:ext cx="690222" cy="1410379"/>
          </a:xfrm>
          <a:prstGeom prst="curvedRightArrow">
            <a:avLst>
              <a:gd name="adj1" fmla="val 32281"/>
              <a:gd name="adj2" fmla="val 64561"/>
              <a:gd name="adj3" fmla="val 33333"/>
            </a:avLst>
          </a:prstGeom>
          <a:solidFill>
            <a:srgbClr val="F2F2F2"/>
          </a:solidFill>
          <a:ln w="9525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 rot="10800000" flipH="1">
            <a:off x="4143372" y="2786058"/>
            <a:ext cx="500066" cy="1243012"/>
          </a:xfrm>
          <a:prstGeom prst="curvedRightArrow">
            <a:avLst>
              <a:gd name="adj1" fmla="val 41818"/>
              <a:gd name="adj2" fmla="val 83636"/>
              <a:gd name="adj3" fmla="val 33333"/>
            </a:avLst>
          </a:prstGeom>
          <a:solidFill>
            <a:srgbClr val="F2F2F2"/>
          </a:solidFill>
          <a:ln w="9525">
            <a:solidFill>
              <a:srgbClr val="BFBFB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 flipV="1">
            <a:off x="5929322" y="2071678"/>
            <a:ext cx="1193800" cy="3222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2F2F2"/>
          </a:solidFill>
          <a:ln w="9525">
            <a:solidFill>
              <a:srgbClr val="BFBFBF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42860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40" name="Oval 16"/>
          <p:cNvSpPr>
            <a:spLocks noChangeArrowheads="1"/>
          </p:cNvSpPr>
          <p:nvPr/>
        </p:nvSpPr>
        <p:spPr bwMode="auto">
          <a:xfrm>
            <a:off x="5214942" y="214290"/>
            <a:ext cx="2516190" cy="1785950"/>
          </a:xfrm>
          <a:prstGeom prst="ellipse">
            <a:avLst/>
          </a:prstGeom>
          <a:solidFill>
            <a:srgbClr val="FABF8F"/>
          </a:solidFill>
          <a:ln w="9525">
            <a:solidFill>
              <a:srgbClr val="97470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Личностный опыт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Индивидуальные склонности  и способности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Самосознание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Самоопределение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с одним скругленным углом 17"/>
          <p:cNvSpPr/>
          <p:nvPr/>
        </p:nvSpPr>
        <p:spPr>
          <a:xfrm>
            <a:off x="1000100" y="500042"/>
            <a:ext cx="3071834" cy="5500726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28662" y="357166"/>
            <a:ext cx="3571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«Скульптор личности»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- создание эффективной образовательной модели, обеспечивающей повышение качества дошкольного образования с целью развития активной, творческой личности дошкольника,  готовой к успешной самореализации.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:\Собираем фото\Новая папка (3)\20180504_091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88325" y="583387"/>
            <a:ext cx="3524277" cy="264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I:\брать в презентацию\20180504_09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65721" y="3178287"/>
            <a:ext cx="3137833" cy="235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I:\брать в презентацию\20180906_092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591393" y="948526"/>
            <a:ext cx="3683083" cy="207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I:\брать в презентацию\20190913_101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214942" y="571480"/>
            <a:ext cx="381002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F:\Собираем фото\Новая папка (3)\20191108_10044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142976" y="3500438"/>
            <a:ext cx="5072098" cy="285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внутренняя память 8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214414" y="6488668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00100" y="1000108"/>
          <a:ext cx="3786214" cy="5357850"/>
        </p:xfrm>
        <a:graphic>
          <a:graphicData uri="http://schemas.openxmlformats.org/drawingml/2006/table">
            <a:tbl>
              <a:tblPr/>
              <a:tblGrid>
                <a:gridCol w="1235852"/>
                <a:gridCol w="68478"/>
                <a:gridCol w="2481884"/>
              </a:tblGrid>
              <a:tr h="21573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Педагог (ФИО, должность):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73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Дата начала: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Дата завершения: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43721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Тема и время проведения образовательного события: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0592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Воспитанники (Ф.И., возраст, группа):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32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Инициатива (кратко):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4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Цель и задачи сопровождения: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01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Планируемые результаты личностного развития детей: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29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Форма сопровождения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633" marR="32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071802" y="0"/>
            <a:ext cx="30775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КАРТА СОПРОВОЖДЕНИЯ</a:t>
            </a:r>
            <a:endParaRPr kumimoji="0" lang="ru-RU" sz="1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обучающегося (воспитанника)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072066" y="1000108"/>
          <a:ext cx="3929090" cy="5377140"/>
        </p:xfrm>
        <a:graphic>
          <a:graphicData uri="http://schemas.openxmlformats.org/drawingml/2006/table">
            <a:tbl>
              <a:tblPr/>
              <a:tblGrid>
                <a:gridCol w="1285884"/>
                <a:gridCol w="2643206"/>
              </a:tblGrid>
              <a:tr h="995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Содержание. Ход сопровождения (кратко)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829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Степень участия каждого ребенка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1161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Вовлечение родителей (законных представителей) </a:t>
                      </a: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(если предусмотрено)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1161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Вовлечение социокультурного окружения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(если предусмотрено)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331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Результат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497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Примечание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165921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Подпись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педагога</a:t>
                      </a:r>
                      <a:r>
                        <a:rPr lang="ru-RU" sz="12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:________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690" marR="28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071538" y="928670"/>
          <a:ext cx="7786743" cy="1557020"/>
        </p:xfrm>
        <a:graphic>
          <a:graphicData uri="http://schemas.openxmlformats.org/drawingml/2006/table">
            <a:tbl>
              <a:tblPr/>
              <a:tblGrid>
                <a:gridCol w="586789"/>
                <a:gridCol w="1010628"/>
                <a:gridCol w="1515499"/>
                <a:gridCol w="1895709"/>
                <a:gridCol w="1389059"/>
                <a:gridCol w="1389059"/>
              </a:tblGrid>
              <a:tr h="1062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Инициатива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Цель и задачи сопровождения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Форма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сопровождения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Эмоциональное восприятие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Результаты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(Личностное развитие/ Результаты деятельности)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70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70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</a:endParaRPr>
                    </a:p>
                  </a:txBody>
                  <a:tcPr marL="57785" marR="57785" marT="114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55297" name="Picture 1" descr="F:\Собираем фото\Новая папка (3)\IMG-20191212-WA0025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l="9134" r="5769" b="2644"/>
          <a:stretch>
            <a:fillRect/>
          </a:stretch>
        </p:blipFill>
        <p:spPr bwMode="auto">
          <a:xfrm rot="16200000">
            <a:off x="2819387" y="1390635"/>
            <a:ext cx="3933853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sz="1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КАРТА ИНДИВИДУАЛЬНОГО СОПРОВОЖДЕНИЯ</a:t>
            </a:r>
            <a:br>
              <a:rPr lang="ru-RU" sz="1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3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 , возраст ребенка _____________________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214414" y="500042"/>
          <a:ext cx="7572427" cy="6325638"/>
        </p:xfrm>
        <a:graphic>
          <a:graphicData uri="http://schemas.openxmlformats.org/drawingml/2006/table">
            <a:tbl>
              <a:tblPr/>
              <a:tblGrid>
                <a:gridCol w="845304"/>
                <a:gridCol w="1899164"/>
                <a:gridCol w="1899164"/>
                <a:gridCol w="1299123"/>
                <a:gridCol w="211024"/>
                <a:gridCol w="137794"/>
                <a:gridCol w="137794"/>
                <a:gridCol w="137794"/>
                <a:gridCol w="137794"/>
                <a:gridCol w="137794"/>
                <a:gridCol w="295942"/>
                <a:gridCol w="137794"/>
                <a:gridCol w="295942"/>
              </a:tblGrid>
              <a:tr h="32946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Направление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Картинка-определитель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Ответственный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      Возрастная группа детей (лет)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1.6     -      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485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Речевое  развитие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Мастерская юного оратора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Рече-тики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тавия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Учитель-логопед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    -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Мини -музеи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694">
                <a:tc row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Познава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-     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тельное       развитие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Математический центр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«Знайка»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Воспитатель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   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-    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4F6228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Познавательный клуб «Бюро идей»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Педагог-психолог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-     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  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Естественно-научная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лаборатория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«Фантазеры – изобретатели»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Воспитатель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    -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Компьютерный клуб «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Юнибит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   -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-   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85">
                <a:tc rowSpan="5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 -эстетическое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Студия «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Мастерславль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  -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Творческая студия «Грация»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  -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-   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7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Ансамбль «Шуморята»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Музыкальный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руководитель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Модельно-конструкторский клуб «Винтик»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Воспитатель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Гончарная мастерская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«Крути-Верти»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Воспитатель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   -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 -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85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Физическое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4F6228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Спортивный клуб «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Пьедестал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Инструктор по физической культуре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Секция по плаванию «Волна»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Тренер-преподаватель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  -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-   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1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Социально –</a:t>
                      </a:r>
                      <a:r>
                        <a:rPr lang="ru-RU" sz="9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коммуникатив-ное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Студия неоформленных материалов «Пространство творчества»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  -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Wingdings"/>
                        </a:rPr>
                        <a:t>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810" marR="288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9" name="Рисунок 40" descr="https://static3.depositphotos.com/1002275/180/v/950/depositphotos_1804224-stock-illustration-the-graduate-of-scho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285992"/>
            <a:ext cx="285946" cy="368299"/>
          </a:xfrm>
          <a:prstGeom prst="rect">
            <a:avLst/>
          </a:prstGeom>
          <a:noFill/>
        </p:spPr>
      </p:pic>
      <p:pic>
        <p:nvPicPr>
          <p:cNvPr id="22531" name="Рисунок 46" descr="http://0.s3.envato.com/files/112934704/pv_590.jpg"/>
          <p:cNvPicPr>
            <a:picLocks noChangeAspect="1" noChangeArrowheads="1"/>
          </p:cNvPicPr>
          <p:nvPr/>
        </p:nvPicPr>
        <p:blipFill>
          <a:blip r:embed="rId4" cstate="print"/>
          <a:srcRect l="10124" r="5988"/>
          <a:stretch>
            <a:fillRect/>
          </a:stretch>
        </p:blipFill>
        <p:spPr bwMode="auto">
          <a:xfrm>
            <a:off x="3214679" y="5540410"/>
            <a:ext cx="357190" cy="328615"/>
          </a:xfrm>
          <a:prstGeom prst="rect">
            <a:avLst/>
          </a:prstGeom>
          <a:noFill/>
        </p:spPr>
      </p:pic>
      <p:pic>
        <p:nvPicPr>
          <p:cNvPr id="22542" name="Рисунок 7" descr="http://static.diary.ru/userdir/3/1/0/4/3104098/814415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285860"/>
            <a:ext cx="394632" cy="287336"/>
          </a:xfrm>
          <a:prstGeom prst="rect">
            <a:avLst/>
          </a:prstGeom>
          <a:noFill/>
        </p:spPr>
      </p:pic>
      <p:pic>
        <p:nvPicPr>
          <p:cNvPr id="22541" name="Рисунок 34" descr="http://dolgoprudnymuseum.ru/wp-content/uploads/2017/06/idem-v-muzej.jpg"/>
          <p:cNvPicPr>
            <a:picLocks noChangeAspect="1" noChangeArrowheads="1"/>
          </p:cNvPicPr>
          <p:nvPr/>
        </p:nvPicPr>
        <p:blipFill>
          <a:blip r:embed="rId6" cstate="print"/>
          <a:srcRect l="11659" t="5624" r="8392" b="4375"/>
          <a:stretch>
            <a:fillRect/>
          </a:stretch>
        </p:blipFill>
        <p:spPr bwMode="auto">
          <a:xfrm>
            <a:off x="2714612" y="1571612"/>
            <a:ext cx="298484" cy="288924"/>
          </a:xfrm>
          <a:prstGeom prst="rect">
            <a:avLst/>
          </a:prstGeom>
          <a:noFill/>
        </p:spPr>
      </p:pic>
      <p:pic>
        <p:nvPicPr>
          <p:cNvPr id="22540" name="Рисунок 1" descr="http://co8tula.ru/upload/iblock/c07/c0711b0d030a7d0f30490f93a15ceea6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0" y="1857364"/>
            <a:ext cx="555625" cy="434975"/>
          </a:xfrm>
          <a:prstGeom prst="rect">
            <a:avLst/>
          </a:prstGeom>
          <a:noFill/>
        </p:spPr>
      </p:pic>
      <p:sp>
        <p:nvSpPr>
          <p:cNvPr id="22529" name="AutoShape 1"/>
          <p:cNvSpPr>
            <a:spLocks noChangeArrowheads="1"/>
          </p:cNvSpPr>
          <p:nvPr/>
        </p:nvSpPr>
        <p:spPr bwMode="auto">
          <a:xfrm>
            <a:off x="2928926" y="6286520"/>
            <a:ext cx="428628" cy="428604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Рисунок 43" descr="http://www.mpt8.cn/sjsc/UploadSoftPic/201207/mpt8_20120724095819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5892589"/>
            <a:ext cx="428628" cy="349478"/>
          </a:xfrm>
          <a:prstGeom prst="rect">
            <a:avLst/>
          </a:prstGeom>
          <a:noFill/>
        </p:spPr>
      </p:pic>
      <p:pic>
        <p:nvPicPr>
          <p:cNvPr id="22537" name="Рисунок 82" descr="http://diysolarpanelsv.com/images/children-at-the-computer-clipart-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3143248"/>
            <a:ext cx="357190" cy="312541"/>
          </a:xfrm>
          <a:prstGeom prst="rect">
            <a:avLst/>
          </a:prstGeom>
          <a:noFill/>
        </p:spPr>
      </p:pic>
      <p:pic>
        <p:nvPicPr>
          <p:cNvPr id="16" name="Рисунок 15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298" y="2714620"/>
            <a:ext cx="428628" cy="325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6" name="Рисунок 13" descr="https://25mb.ru/img/picture/Jun/28/abd26db726c1433fa3bee037f3a8e582/7.jpg"/>
          <p:cNvPicPr>
            <a:picLocks noChangeAspect="1" noChangeArrowheads="1"/>
          </p:cNvPicPr>
          <p:nvPr/>
        </p:nvPicPr>
        <p:blipFill>
          <a:blip r:embed="rId11" cstate="print"/>
          <a:srcRect l="5849" t="31912" r="19234" b="9302"/>
          <a:stretch>
            <a:fillRect/>
          </a:stretch>
        </p:blipFill>
        <p:spPr bwMode="auto">
          <a:xfrm>
            <a:off x="2857488" y="3500438"/>
            <a:ext cx="432110" cy="374649"/>
          </a:xfrm>
          <a:prstGeom prst="rect">
            <a:avLst/>
          </a:prstGeom>
          <a:noFill/>
        </p:spPr>
      </p:pic>
      <p:pic>
        <p:nvPicPr>
          <p:cNvPr id="22535" name="Рисунок 10" descr="http://mypresentation.ru/documents/3c137d34865b2984773555da7cb150e5/img14.jpg"/>
          <p:cNvPicPr>
            <a:picLocks noChangeAspect="1" noChangeArrowheads="1"/>
          </p:cNvPicPr>
          <p:nvPr/>
        </p:nvPicPr>
        <p:blipFill>
          <a:blip r:embed="rId12" cstate="print"/>
          <a:srcRect l="7845" t="16251" r="13680"/>
          <a:stretch>
            <a:fillRect/>
          </a:stretch>
        </p:blipFill>
        <p:spPr bwMode="auto">
          <a:xfrm>
            <a:off x="2428860" y="4000504"/>
            <a:ext cx="434617" cy="336549"/>
          </a:xfrm>
          <a:prstGeom prst="rect">
            <a:avLst/>
          </a:prstGeom>
          <a:noFill/>
        </p:spPr>
      </p:pic>
      <p:pic>
        <p:nvPicPr>
          <p:cNvPr id="19" name="Рисунок 18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28926" y="4429132"/>
            <a:ext cx="428628" cy="250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3" name="Рисунок 76" descr="http://www.illustrationsof.com/royalty-free-playing-clipart-illustration-1182178.jpg"/>
          <p:cNvPicPr>
            <a:picLocks noChangeAspect="1" noChangeArrowheads="1"/>
          </p:cNvPicPr>
          <p:nvPr/>
        </p:nvPicPr>
        <p:blipFill>
          <a:blip r:embed="rId14" cstate="print"/>
          <a:srcRect l="1952" t="10724" b="14377"/>
          <a:stretch>
            <a:fillRect/>
          </a:stretch>
        </p:blipFill>
        <p:spPr bwMode="auto">
          <a:xfrm>
            <a:off x="2428859" y="4714884"/>
            <a:ext cx="541929" cy="428628"/>
          </a:xfrm>
          <a:prstGeom prst="rect">
            <a:avLst/>
          </a:prstGeom>
          <a:noFill/>
        </p:spPr>
      </p:pic>
      <p:pic>
        <p:nvPicPr>
          <p:cNvPr id="21" name="Рисунок 20" descr="https://s13.stc.all.kpcdn.net/share/i/12/8640784/inx960x640.jpg"/>
          <p:cNvPicPr>
            <a:picLocks noChangeAspect="1"/>
          </p:cNvPicPr>
          <p:nvPr/>
        </p:nvPicPr>
        <p:blipFill>
          <a:blip r:embed="rId15" cstate="print"/>
          <a:srcRect l="11472" r="7650"/>
          <a:stretch>
            <a:fillRect/>
          </a:stretch>
        </p:blipFill>
        <p:spPr bwMode="auto">
          <a:xfrm>
            <a:off x="2857488" y="5214950"/>
            <a:ext cx="357190" cy="304850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1428728" y="0"/>
            <a:ext cx="7020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СТУДИЙНАЯ  ОРГАНИЗАЦИЯ  ОБРАЗОВАТЕЛЬНОГО  ПРОСТРАНСТВА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3643338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Удовлетворение естественной потребности ребенка в движении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1643050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СПОРТИВНЫЙ КЛУБ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«ПЬЕДЕСТАЛ»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0.s3.envato.com/files/112934704/pv_590.jpg"/>
          <p:cNvPicPr/>
          <p:nvPr/>
        </p:nvPicPr>
        <p:blipFill>
          <a:blip r:embed="rId3" cstate="print">
            <a:clrChange>
              <a:clrFrom>
                <a:srgbClr val="E2E9EF"/>
              </a:clrFrom>
              <a:clrTo>
                <a:srgbClr val="E2E9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2071678"/>
            <a:ext cx="1071570" cy="87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00166" y="3714752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СЕКЦИЯ ПО ПЛАВАНИЮ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«ВОЛНА»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43" descr="http://www.mpt8.cn/sjsc/UploadSoftPic/201207/mpt8_20120724095819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4143380"/>
            <a:ext cx="928694" cy="757202"/>
          </a:xfrm>
          <a:prstGeom prst="rect">
            <a:avLst/>
          </a:prstGeom>
          <a:noFill/>
        </p:spPr>
      </p:pic>
      <p:pic>
        <p:nvPicPr>
          <p:cNvPr id="12290" name="Picture 2" descr="I:\брать в презентацию\20180913_113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57166"/>
            <a:ext cx="444503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I:\брать в презентацию\20190221_0937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357686" y="3143248"/>
            <a:ext cx="4500594" cy="253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брать в презентацию\20180228_103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50333" y="464321"/>
            <a:ext cx="2571747" cy="192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9"/>
          <p:cNvPicPr>
            <a:picLocks/>
          </p:cNvPicPr>
          <p:nvPr/>
        </p:nvPicPr>
        <p:blipFill>
          <a:blip r:embed="rId3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357818" y="357166"/>
            <a:ext cx="31861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Познание предметов и явлений окружающего мира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2285992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ПОЗНАВАТЕЛЬНЫЙ КЛУБ 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«БЮРО ИДЕЙ»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5528450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2071678"/>
            <a:ext cx="857256" cy="90617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786578" y="1714488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МОДЕЛЬНО-КОНСТРУКТОРСКИЙ 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КЛУБ «ВИНТИК»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http://www.illustrationsof.com/royalty-free-playing-clipart-illustration-1182178.jpg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9091"/>
          <a:stretch>
            <a:fillRect/>
          </a:stretch>
        </p:blipFill>
        <p:spPr bwMode="auto">
          <a:xfrm>
            <a:off x="7358082" y="2214554"/>
            <a:ext cx="92869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429124" y="4143380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КОМПЬЮТЕРНЫЙ КЛУБ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«ЮНИБИТ»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82" descr="http://diysolarpanelsv.com/images/children-at-the-computer-clipart-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4500570"/>
            <a:ext cx="1030748" cy="901905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786578" y="3500438"/>
            <a:ext cx="2143140" cy="928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ДЕТСКАЯ ЖУРНАЛИСТИКА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86578" y="4500570"/>
            <a:ext cx="2143140" cy="928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sz="1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АНИМАЦИОННАЯ ЛАБОРАТОРИЯ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«КАРУСЕЛЬКА»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86578" y="5500702"/>
            <a:ext cx="2143140" cy="928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«РОБОТЕНОК»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6572264" y="4214818"/>
            <a:ext cx="21431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6" idx="3"/>
            <a:endCxn id="20" idx="1"/>
          </p:cNvCxnSpPr>
          <p:nvPr/>
        </p:nvCxnSpPr>
        <p:spPr>
          <a:xfrm>
            <a:off x="6572264" y="4964917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6200000" flipH="1">
            <a:off x="6572264" y="5572140"/>
            <a:ext cx="21431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I:\брать в презентацию\P2270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165090"/>
            <a:ext cx="2786082" cy="208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Picture 5" descr="I:\брать в презентацию\л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42852"/>
            <a:ext cx="2643206" cy="198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6" descr="I:\брать в презентацию\Спасение самолета.jpg"/>
          <p:cNvPicPr>
            <a:picLocks noChangeAspect="1" noChangeArrowheads="1"/>
          </p:cNvPicPr>
          <p:nvPr/>
        </p:nvPicPr>
        <p:blipFill>
          <a:blip r:embed="rId9" cstate="print">
            <a:lum bright="-10000"/>
          </a:blip>
          <a:srcRect t="25120" r="5528" b="15655"/>
          <a:stretch>
            <a:fillRect/>
          </a:stretch>
        </p:blipFill>
        <p:spPr bwMode="auto">
          <a:xfrm>
            <a:off x="142844" y="4357694"/>
            <a:ext cx="2786082" cy="23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142976" y="357166"/>
            <a:ext cx="36433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Самостоятельный поиск информации, активная преобразующая деятельность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00232" y="1714488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ЕСТЕСТВЕННО-НАУЧНАЯ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ЛАБОРАТОРИЯ 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«ФАНТАЗЕРЫ-ИЗОБРЕТАТЕЛИ»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 descr="http://funforkids.ru/pictures/school23/school2301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928802"/>
            <a:ext cx="1571636" cy="1214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000232" y="3786190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СТУДИЯ МАТЕМАТИКИ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«ЗНАЙКА»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 descr="http://co8tula.ru/upload/iblock/c07/c0711b0d030a7d0f30490f93a15ceea6.jpg"/>
          <p:cNvPicPr/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4214818"/>
            <a:ext cx="114300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I:\брать в презентацию\IMG-20190911-WA0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57166"/>
            <a:ext cx="3968749" cy="297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b="11476"/>
          <a:stretch>
            <a:fillRect/>
          </a:stretch>
        </p:blipFill>
        <p:spPr bwMode="auto">
          <a:xfrm rot="10800000">
            <a:off x="4857752" y="3500437"/>
            <a:ext cx="3929090" cy="260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6000760" y="1714488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МАСТЕРСКАЯ ЮНОГО ОРАТОРА 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«РЕЧИ-ТИКИ-ТАВИЯ»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357818" y="357166"/>
            <a:ext cx="31861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Использование речи в практике общения, активное овладение языком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000760" y="3786190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ИНТЕРАКТИВНЫЕ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 - МУЗЕИ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Рисунок 32" descr="http://static.diary.ru/userdir/3/1/0/4/3104098/814415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071678"/>
            <a:ext cx="1285884" cy="91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http://dolgoprudnymuseum.ru/wp-content/uploads/2017/06/idem-v-muzej.jpg"/>
          <p:cNvPicPr/>
          <p:nvPr/>
        </p:nvPicPr>
        <p:blipFill>
          <a:blip r:embed="rId4" cstate="print"/>
          <a:srcRect l="11659" t="5624" r="8392" b="4375"/>
          <a:stretch>
            <a:fillRect/>
          </a:stretch>
        </p:blipFill>
        <p:spPr bwMode="auto">
          <a:xfrm>
            <a:off x="6572264" y="4143380"/>
            <a:ext cx="928694" cy="857256"/>
          </a:xfrm>
          <a:prstGeom prst="rect">
            <a:avLst/>
          </a:prstGeom>
          <a:noFill/>
        </p:spPr>
      </p:pic>
      <p:pic>
        <p:nvPicPr>
          <p:cNvPr id="15362" name="Picture 2" descr="I:\брать в презентацию\20180316_092710_001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14290"/>
            <a:ext cx="3943288" cy="295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 descr="I:\брать в презентацию\л3.jpg"/>
          <p:cNvPicPr>
            <a:picLocks noChangeAspect="1" noChangeArrowheads="1"/>
          </p:cNvPicPr>
          <p:nvPr/>
        </p:nvPicPr>
        <p:blipFill>
          <a:blip r:embed="rId6">
            <a:lum bright="-10000"/>
          </a:blip>
          <a:srcRect/>
          <a:stretch>
            <a:fillRect/>
          </a:stretch>
        </p:blipFill>
        <p:spPr bwMode="auto">
          <a:xfrm>
            <a:off x="1071538" y="3286124"/>
            <a:ext cx="3929090" cy="294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643174" y="2786058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АНСАМБЛЬ 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«ШУМОРЯТА»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43174" y="785794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ТВОРЧЕСКАЯ СТУДИЯ 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«ГРАЦИЯ»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6143668" cy="7143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Раскрытие творческого потенциала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785794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ХУДОЖЕСТВЕННАЯ СТУДИЯ 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«МАСТЕРСЛАВЛЬ»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mypresentation.ru/documents/3c137d34865b2984773555da7cb150e5/img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142984"/>
            <a:ext cx="1428760" cy="1071550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25mb.ru/img/picture/Jun/28/abd26db726c1433fa3bee037f3a8e582/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135732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formusical.ru/wa-data/public/photos/24/03/324/324.9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071810"/>
            <a:ext cx="1236323" cy="107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43174" y="4857760"/>
            <a:ext cx="214314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ГОНЧАРНАЯ МАСТЕРСКАЯ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«КРУТИ - ВЕРТИ»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https://s13.stc.all.kpcdn.net/share/i/12/8640784/inx960x640.jpg"/>
          <p:cNvPicPr/>
          <p:nvPr/>
        </p:nvPicPr>
        <p:blipFill>
          <a:blip r:embed="rId5" cstate="print"/>
          <a:srcRect l="11472" r="7650"/>
          <a:stretch>
            <a:fillRect/>
          </a:stretch>
        </p:blipFill>
        <p:spPr bwMode="auto">
          <a:xfrm>
            <a:off x="3143240" y="5357826"/>
            <a:ext cx="928694" cy="785818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86" name="Picture 2" descr="I:\брать в презентацию\IMG_20191122_0945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714884"/>
            <a:ext cx="2571768" cy="192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 descr="I:\брать в презентацию\IMG-20181116-WA0001.jpg"/>
          <p:cNvPicPr>
            <a:picLocks noChangeAspect="1" noChangeArrowheads="1"/>
          </p:cNvPicPr>
          <p:nvPr/>
        </p:nvPicPr>
        <p:blipFill>
          <a:blip r:embed="rId7">
            <a:lum bright="-10000"/>
          </a:blip>
          <a:srcRect/>
          <a:stretch>
            <a:fillRect/>
          </a:stretch>
        </p:blipFill>
        <p:spPr bwMode="auto">
          <a:xfrm>
            <a:off x="285720" y="2714620"/>
            <a:ext cx="2143124" cy="380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F:\Собираем фото\Новая папка (3)\рыжова\наработки Рыжова\фото деят-ти  детей в студии по технологиям\Результат. Танец балерин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5572132" y="642918"/>
            <a:ext cx="2786050" cy="208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5" descr="F:\Собираем фото\Новая папка (3)\IMG-20190208-WA00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2857496"/>
            <a:ext cx="3206744" cy="180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4214810" y="357166"/>
            <a:ext cx="1643074" cy="857253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972452" cy="91759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Студия неоформленных материалов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«Пространство творчества»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17411" name="Picture 3" descr="I:\брать в презентацию\л7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5643570" y="1714488"/>
            <a:ext cx="3268288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F:\фото рппс\IMG_7141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000100" y="1714488"/>
            <a:ext cx="4381729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3500438"/>
            <a:ext cx="4500594" cy="207170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        Каждый человек создает и развивает себя сам, если осуществляет  какой-то значимый для себя вид деятельности. Становление и развитие качеств индивидуальности, заданных объективными требованиями деятельности, приводят личность к достижению успеха и гармонии отношений ее и коллектива.</a:t>
            </a:r>
          </a:p>
          <a:p>
            <a:pPr>
              <a:buNone/>
            </a:pP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 algn="r">
              <a:buNone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В.С.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Мерлин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Теория об интегральной индивидуальности.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00100" y="857232"/>
            <a:ext cx="2428892" cy="250033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ВЫГОТСКИЙ Л.С.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ЗАПОРОЖЕЦ А.В.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МЕРЛИН В.С.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ПОДДЪЯКОВ Н.Н.  и др.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3500430" y="1643050"/>
            <a:ext cx="2500330" cy="10001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взглядов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215074" y="642918"/>
            <a:ext cx="2643206" cy="242889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КОНЦЕПЦИЯ ПРОГРАММЫ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72198" y="3357562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КАТЕГОРИИ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5400000">
            <a:off x="7136621" y="2936081"/>
            <a:ext cx="714380" cy="2843226"/>
          </a:xfrm>
          <a:prstGeom prst="leftBrace">
            <a:avLst>
              <a:gd name="adj1" fmla="val 8889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072198" y="4786322"/>
            <a:ext cx="2928958" cy="157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САМОСТОЯТЕЛЬНОСТЬ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ИНИЦИАТИВНОСТЬ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ОТВЕТСТВЕННОСТЬ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АКТИВНОСТЬ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18434" name="Picture 2" descr="I:\брать в презентацию\IMG-20181109-WA001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571876"/>
            <a:ext cx="3571900" cy="267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I:\брать в презентацию\IMG_20191028_1209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85728"/>
            <a:ext cx="235745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 descr="I:\брать в презентацию\IMG-20181220-WA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3571876"/>
            <a:ext cx="3524275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I:\брать в презентацию\IMG-20190402-WA0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714356"/>
            <a:ext cx="2928958" cy="219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Picture 5" descr="I:\брать в презентацию\IMG-20190402-WA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285728"/>
            <a:ext cx="2214578" cy="2952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19458" name="Picture 2" descr="I:\брать в презентацию\20190516_154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572132" y="142852"/>
            <a:ext cx="3000396" cy="225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I:\брать в презентацию\IMG_20190424_104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071810"/>
            <a:ext cx="2357455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 descr="I:\брать в презентацию\IMG_20190424_105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071810"/>
            <a:ext cx="2346662" cy="312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Picture 5" descr="I:\брать в презентацию\IMG_20190424_105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071810"/>
            <a:ext cx="235745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F:\Фотографии к ЖИТЬ ЗДОРОВО)2\SAM_00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42852"/>
            <a:ext cx="3571900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00100" y="2500306"/>
            <a:ext cx="3850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Секция настольного тенниса «Веселая ракетка»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3570" y="2500306"/>
            <a:ext cx="3109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Шахматный клуб «Союз увлеченных»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7356" y="3143248"/>
            <a:ext cx="628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СДАЕМ                                          НОРМЫ                                                     ГТО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3571868" y="714356"/>
            <a:ext cx="2663825" cy="1071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ИСО: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инициативность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-самостоятельность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ответственность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12" name="AutoShape 12"/>
          <p:cNvSpPr>
            <a:spLocks noChangeShapeType="1"/>
          </p:cNvSpPr>
          <p:nvPr/>
        </p:nvSpPr>
        <p:spPr bwMode="auto">
          <a:xfrm flipH="1">
            <a:off x="6286512" y="1000108"/>
            <a:ext cx="17335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1" name="AutoShape 11"/>
          <p:cNvSpPr>
            <a:spLocks noChangeShapeType="1"/>
          </p:cNvSpPr>
          <p:nvPr/>
        </p:nvSpPr>
        <p:spPr bwMode="auto">
          <a:xfrm flipV="1">
            <a:off x="1643042" y="1000105"/>
            <a:ext cx="1857388" cy="457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0" name="AutoShape 10"/>
          <p:cNvSpPr>
            <a:spLocks noChangeShapeType="1"/>
          </p:cNvSpPr>
          <p:nvPr/>
        </p:nvSpPr>
        <p:spPr bwMode="auto">
          <a:xfrm flipH="1" flipV="1">
            <a:off x="8026742" y="1000108"/>
            <a:ext cx="45719" cy="335758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9" name="AutoShape 9"/>
          <p:cNvSpPr>
            <a:spLocks noChangeShapeType="1"/>
          </p:cNvSpPr>
          <p:nvPr/>
        </p:nvSpPr>
        <p:spPr bwMode="auto">
          <a:xfrm flipH="1" flipV="1">
            <a:off x="1610020" y="1000108"/>
            <a:ext cx="45719" cy="32385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/>
          <p:cNvSpPr>
            <a:spLocks noChangeShapeType="1"/>
          </p:cNvSpPr>
          <p:nvPr/>
        </p:nvSpPr>
        <p:spPr bwMode="auto">
          <a:xfrm>
            <a:off x="5286380" y="1785926"/>
            <a:ext cx="1117600" cy="4397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7" name="AutoShape 7"/>
          <p:cNvSpPr>
            <a:spLocks noChangeShapeType="1"/>
          </p:cNvSpPr>
          <p:nvPr/>
        </p:nvSpPr>
        <p:spPr bwMode="auto">
          <a:xfrm flipH="1">
            <a:off x="3214678" y="1785926"/>
            <a:ext cx="1214446" cy="500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857356" y="2285992"/>
            <a:ext cx="2663825" cy="1528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1-й тип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индивидуализации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Педагог, адаптирующий процесс воспитания под каждого ребенка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5143504" y="2285992"/>
            <a:ext cx="2663825" cy="1528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2-й тип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индивидуализации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Педагог, создающий условия для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самоисследования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самоиндивидуализации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ребенка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AutoShape 4"/>
          <p:cNvSpPr>
            <a:spLocks noChangeShapeType="1"/>
          </p:cNvSpPr>
          <p:nvPr/>
        </p:nvSpPr>
        <p:spPr bwMode="auto">
          <a:xfrm flipV="1">
            <a:off x="4857752" y="3857628"/>
            <a:ext cx="1571636" cy="35719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3" name="AutoShape 3"/>
          <p:cNvSpPr>
            <a:spLocks noChangeShapeType="1"/>
          </p:cNvSpPr>
          <p:nvPr/>
        </p:nvSpPr>
        <p:spPr bwMode="auto">
          <a:xfrm flipH="1" flipV="1">
            <a:off x="3286116" y="3857628"/>
            <a:ext cx="1571636" cy="35719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5143504" y="4214818"/>
            <a:ext cx="2921000" cy="19288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ИСО: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знание норм и правил общения;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умение сотрудничать;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личный опыт ребенка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643042" y="4214818"/>
            <a:ext cx="2911475" cy="19288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Личностные характеристики: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готовность к самопознанию, рефлексии;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способность к самоконтролю;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творческое, критическое мышление;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адекватная самооценка, уверенное поведение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1214414" y="0"/>
            <a:ext cx="726686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Факторы, влияющие на развитие инициативности, самостоятельности,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ответственности дошкольников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55299" name="Picture 3" descr="I:\брать в презентацию\20180905_092942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 rot="5400000">
            <a:off x="5316689" y="2102932"/>
            <a:ext cx="4714909" cy="265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0" name="Picture 4" descr="I:\брать в презентацию\20190913_093628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 rot="5400000">
            <a:off x="-90203" y="2161849"/>
            <a:ext cx="4657668" cy="261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8" name="Picture 2" descr="I:\брать в презентацию\20180905_09564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 rot="5400000">
            <a:off x="3301861" y="1698743"/>
            <a:ext cx="3303061" cy="2477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 descr="I:\брать в презентацию\IMG-20190301-WA0014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6215074" y="357166"/>
            <a:ext cx="2671762" cy="3562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3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1" name="Picture 5" descr="I:\брать в презентацию\IMG-20190301-WA0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214554"/>
            <a:ext cx="2419055" cy="430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3" name="Picture 7" descr="I:\брать в презентацию\IMG-20190325-WA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3429000"/>
            <a:ext cx="3857652" cy="289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4" name="Picture 8" descr="I:\брать в презентацию\IMG-20190325-WA0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142852"/>
            <a:ext cx="3873499" cy="2905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внутренняя память 8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rgbClr val="FFCCFF"/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214414" y="6488668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42976" y="571480"/>
          <a:ext cx="7715303" cy="5905496"/>
        </p:xfrm>
        <a:graphic>
          <a:graphicData uri="http://schemas.openxmlformats.org/drawingml/2006/table">
            <a:tbl>
              <a:tblPr/>
              <a:tblGrid>
                <a:gridCol w="1928222"/>
                <a:gridCol w="1929027"/>
                <a:gridCol w="1929027"/>
                <a:gridCol w="1929027"/>
              </a:tblGrid>
              <a:tr h="96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РЕСУРСЫ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СОДЕРЖАНИЕ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КАЧЕСТВО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УПРАВЛЕНИЕ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95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Проблема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20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Создание новых и оптимизация существующих ресурсов: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средовые решения;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кадровый потенциал;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взаимодействие с семьей,  сетевыми и социальными партнерами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Создание эффективной модели образовательной деятельности.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Совместное детско-взрослое проектирование образовательной деятельности.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Индивидуализация образования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Мониторинг условий созданных с целью реализации образовательного процесса.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Мониторинг образовательного процесса.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Критериальная система оценки эффективности деятельности педагогов.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Система мониторинга  индивидуального развития обучающихся (воспитанников)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Подготовка нормативной документации.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Организация методического сопровождения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95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Решение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29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Средовые решения: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создание студий различной направленности;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средовые решения для фиксации детского выбора;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единая маркировка центров активности в группах.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Кадровый потенциал: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повышение квалификации;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самообразование;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специализация.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Семья, социум: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мониторинг потребностей;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- актуальные и эффективные формы взаимодействия.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Модель организации образовательной деятельности.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системы выбора, фиксация детских инициатив, работа по реализации.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Средовые решения.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Педагогические технологии.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Мониторинг потребностей и развития.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Создание индивидуальных траекторий развития.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Организация дополнительного образования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Инструментарий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для мониторинга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Подготовка пакета документов.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Выбор и определение педагогических технологий, соответствующих идеологии модели.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Организация деятельности постоянно-действующего семинара, консультации.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Обеспечение эффективной деятельности рабочих групп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95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Эффект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64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Созданы материально-технические условия. 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Повышение квалификации педагогов.    Заинтересованность и вовлеченность в образовательный процесс.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Совместное детско-взрослое проектирование образовательного процесса.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Поддержка детской инициативы.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Реализация индивидуальных образовательных траекторий развития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Положение о ВСОКО.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Разработка дальнейшей стратегии развития.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Создание нормативной базы.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Основная образовательная программа дошкольного образования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665" marR="23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428860" y="214290"/>
            <a:ext cx="50316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ЗАПУСК МЕХАНИЗМА ОБРАЗОВАТЕЛЬНОЙ   МОДЕЛИ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внутренняя память 8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rgbClr val="FFCCFF"/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214414" y="6488668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1357298"/>
            <a:ext cx="72593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 адрес: 396252, Воронежская область, Аннинский район,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пгт.Анна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ул.Молодежная, 31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Телефон: 8 (47346) 28121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annarostok@mail.ru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https://ds-rostok-anna.nubex.ru/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внутренняя память 8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rgbClr val="FFCCFF"/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214414" y="6488668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2714620"/>
            <a:ext cx="78581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БЛАГОДАРИМ   ЗА   ВНИМАНИЕ !</a:t>
            </a:r>
            <a:endParaRPr lang="ru-RU" sz="3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1538" y="714356"/>
            <a:ext cx="2714644" cy="257176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СВИРСКАЯ Л.В.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ГРИШАЕВА Н.П.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СИДОРЧУК Т.А.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ШИЯН О.А.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КРЫЛОВА Н.М.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др.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 rot="2081713">
            <a:off x="4153341" y="2704812"/>
            <a:ext cx="2286016" cy="10001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технологий, практик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643570" y="4000504"/>
            <a:ext cx="3071802" cy="171451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ИНСТРУМЕНТЫ РЕАЛИЗАЦИИ</a:t>
            </a:r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43570" y="285728"/>
            <a:ext cx="2971792" cy="45259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2018г. - Инновационная площадка Федерального государственного бюджетного научного учреждения «Институт изучения детства, семьи и воспитания Российской академии образования» по теме «Модернизация образования в дошкольной организации в соответствии с  современными требованиями к качеству дошкольного образования на основе инновационной образовательной программы «Вдохновение»</a:t>
            </a:r>
          </a:p>
          <a:p>
            <a:endParaRPr lang="ru-RU" sz="1800" b="1" dirty="0"/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13333" r="10833" b="6667"/>
          <a:stretch>
            <a:fillRect/>
          </a:stretch>
        </p:blipFill>
        <p:spPr bwMode="auto">
          <a:xfrm rot="5400000">
            <a:off x="767929" y="1500176"/>
            <a:ext cx="4572029" cy="342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50004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Календарь тем образовательных событий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357422" y="500042"/>
          <a:ext cx="4714908" cy="5860054"/>
        </p:xfrm>
        <a:graphic>
          <a:graphicData uri="http://schemas.openxmlformats.org/drawingml/2006/table">
            <a:tbl>
              <a:tblPr/>
              <a:tblGrid>
                <a:gridCol w="1015817"/>
                <a:gridCol w="2100338"/>
                <a:gridCol w="1015817"/>
                <a:gridCol w="582936"/>
              </a:tblGrid>
              <a:tr h="2172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8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8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Наименование образовательного события / Приоритетное направление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Сроки реализации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(1 и 2 недели)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Куратор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«Я. Моя семья. Моя Родина».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развитие   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7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«Активный отдых».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Физическое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«Наш детский сад».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Худож.эстетич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развитие 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«В гостях у сказки».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Речевое 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«В мире взрослых людей. Неделя вежливости».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17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«Если хочешь быть здоров!».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Физическое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«Путешествие в мир 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интересных  вещей» (Музейная педагогика).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Речевое 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17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 «Один за всех и  все за одного!» (Права ребенка).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17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47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«Музыкальная гостиная».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Худож.эстетич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29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2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Образовательные инициативы семей воспитанников и сетевых партнеров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«Это чудо – красота». </a:t>
                      </a: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Худож.эстетич.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«Придумай и расскажи».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Речевое 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«В здоровом теле – здоровый дух!».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Физическое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17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«В мире художественных жанров». </a:t>
                      </a: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Худож.эстетич. развитие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 «Неделя вопросов и ответов».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17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«Такие разные звуки» «Где прячется буква?».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Речевое развитие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«Голубка» (Духовно-нравственное воспитание).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Худож.эстетич.развитие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«Спортивная игротека». </a:t>
                      </a: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Физическое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2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Образовательные инициативы семей воспитанников и сетевых партнеров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086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«Мир». </a:t>
                      </a: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 развитие.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244061"/>
                        </a:solidFill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143768" y="1571612"/>
            <a:ext cx="2000232" cy="3357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Основная часть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ООП ДО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Формируемая часть         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ООП  ДО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Инициативная часть  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участников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образовательных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отношений</a:t>
            </a:r>
          </a:p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7215206" y="2071678"/>
            <a:ext cx="142876" cy="12858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215206" y="2714620"/>
            <a:ext cx="142876" cy="12858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215206" y="3357562"/>
            <a:ext cx="142876" cy="12858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МОДЕЛЬ ОРГАНИЗАЦИИ ОБРАЗОВАТЕЛЬНОЙ ДЕЯТЕЛЬНОСТИ	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1538" y="571480"/>
          <a:ext cx="7858180" cy="5697062"/>
        </p:xfrm>
        <a:graphic>
          <a:graphicData uri="http://schemas.openxmlformats.org/drawingml/2006/table">
            <a:tbl>
              <a:tblPr/>
              <a:tblGrid>
                <a:gridCol w="3928679"/>
                <a:gridCol w="3929501"/>
              </a:tblGrid>
              <a:tr h="31841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latin typeface="Times New Roman"/>
                          <a:ea typeface="Times New Roman"/>
                          <a:cs typeface="Times New Roman"/>
                        </a:rPr>
                        <a:t>1 неделя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(Выявление и формирование инициативы)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2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latin typeface="Times New Roman"/>
                          <a:ea typeface="Times New Roman"/>
                          <a:cs typeface="Times New Roman"/>
                        </a:rPr>
                        <a:t>Работа педагогов в зоне актуального развития детей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8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Технология «Детский совет»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и мотивация детей («вхождение» в тему). Практика самостоятельного выбора образовательного маршрута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2736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Детско-взрослое проектирование образовательного события (технология «План-Дело-Анализ»).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Выявление образовательных запросов (интересов) детей (технология «Модель трех вопросов»).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Составление плана деятельности (макета информационного поля).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Информирование и привлечение к реализации образовательного события родителей (законных представителей)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2736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Образовательная деятельность: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 со специалистом в студиях по расписанию (для всей группы детей);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 в студии по выбору ребенка (технология «Клубный час»);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 организованная образовательная деятельность  (ООД) с воспитателем в группе   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Реализация основной образовательной программы ДОО через создание условий для овладения детьми культурными средствами и способами деятельности.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Формирование разновозрастных детских сообществ по интересам.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79602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Совместная и индивидуальная деятельность детей в групповых центрах активности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Развивающая предметно-пространственная среда обновляется соответственно образовательным потребностям и инициативам обучающихся (воспитанников)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1841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Анализ Карт интересов Диспетчерской службой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Определение педагогов по сопровождению и реализации детских инициатив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79602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latin typeface="Times New Roman"/>
                          <a:ea typeface="Times New Roman"/>
                          <a:cs typeface="Times New Roman"/>
                        </a:rPr>
                        <a:t>Дети: осознанный выбор, совместное планирование, осознание цели, направленная активность различного содержания;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latin typeface="Times New Roman"/>
                          <a:ea typeface="Times New Roman"/>
                          <a:cs typeface="Times New Roman"/>
                        </a:rPr>
                        <a:t>Взрослые: педагогические наблюдения и их фиксация;  выявление образовательных детских инициатив,  интересов; определение образовательных запросов, способов и направлений   реализации  детских  инициатив.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977" marR="38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5852" y="6286520"/>
            <a:ext cx="69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МБДОУ Аннинский </a:t>
            </a:r>
            <a:r>
              <a:rPr lang="ru-RU" sz="1600" b="1" dirty="0" err="1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bg1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haroni" pitchFamily="2" charset="-79"/>
              </a:rPr>
              <a:t>/с ОРВ «Росток»</a:t>
            </a:r>
            <a:endParaRPr lang="ru-RU" sz="1600" b="1" dirty="0">
              <a:solidFill>
                <a:schemeClr val="bg1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  <a:cs typeface="Aharoni" pitchFamily="2" charset="-79"/>
            </a:endParaRPr>
          </a:p>
        </p:txBody>
      </p:sp>
      <p:pic>
        <p:nvPicPr>
          <p:cNvPr id="1026" name="Picture 2" descr="F:\Фото Росток\20180319_09344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928662" y="142852"/>
            <a:ext cx="5206993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:\брать в презентацию\IMG_3107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4619624" y="3071810"/>
            <a:ext cx="4254459" cy="319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 rot="16200000">
            <a:off x="-3000386" y="3000389"/>
            <a:ext cx="6858000" cy="857221"/>
          </a:xfrm>
          <a:prstGeom prst="flowChartInternalStorag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2" cstate="print">
            <a:clrChange>
              <a:clrFrom>
                <a:srgbClr val="989792"/>
              </a:clrFrom>
              <a:clrTo>
                <a:srgbClr val="989792">
                  <a:alpha val="0"/>
                </a:srgbClr>
              </a:clrTo>
            </a:clrChange>
            <a:lum bright="40000" contrast="-40000"/>
          </a:blip>
          <a:stretch>
            <a:fillRect/>
          </a:stretch>
        </p:blipFill>
        <p:spPr>
          <a:xfrm>
            <a:off x="0" y="5572141"/>
            <a:ext cx="857224" cy="128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I:\брать в презентацию\IMG_3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57166"/>
            <a:ext cx="3714775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I:\брать в презентацию\IMG_36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429000"/>
            <a:ext cx="3714775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I:\брать в презентацию\IMG_36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3" y="3429000"/>
            <a:ext cx="3714777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I:\брать в презентацию\IMG_36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57166"/>
            <a:ext cx="37147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3858</TotalTime>
  <Words>2007</Words>
  <PresentationFormat>Экран (4:3)</PresentationFormat>
  <Paragraphs>640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Календарь тем образовательных событий  </vt:lpstr>
      <vt:lpstr>        МОДЕЛЬ ОРГАНИЗАЦИИ ОБРАЗОВАТЕЛЬНОЙ ДЕЯТЕЛЬНОСТИ  </vt:lpstr>
      <vt:lpstr>Слайд 8</vt:lpstr>
      <vt:lpstr>Слайд 9</vt:lpstr>
      <vt:lpstr>Слайд 10</vt:lpstr>
      <vt:lpstr>Слайд 11</vt:lpstr>
      <vt:lpstr>Слайд 12</vt:lpstr>
      <vt:lpstr> Таблица   планирования</vt:lpstr>
      <vt:lpstr>Технология «План –Дело – Анализ»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КАРТА ИНДИВИДУАЛЬНОГО СОПРОВОЖДЕНИЯ ФИ , возраст ребенка _____________________ </vt:lpstr>
      <vt:lpstr>Слайд 23</vt:lpstr>
      <vt:lpstr>Удовлетворение естественной потребности ребенка в движении</vt:lpstr>
      <vt:lpstr>Слайд 25</vt:lpstr>
      <vt:lpstr>Слайд 26</vt:lpstr>
      <vt:lpstr>Слайд 27</vt:lpstr>
      <vt:lpstr>Раскрытие творческого потенциала</vt:lpstr>
      <vt:lpstr>Студия неоформленных материалов  «Пространство творчества»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143</cp:revision>
  <dcterms:created xsi:type="dcterms:W3CDTF">2018-03-19T10:51:38Z</dcterms:created>
  <dcterms:modified xsi:type="dcterms:W3CDTF">2019-12-17T05:27:23Z</dcterms:modified>
</cp:coreProperties>
</file>